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75"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85" d="100"/>
          <a:sy n="85" d="100"/>
        </p:scale>
        <p:origin x="966" y="10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1906905"/>
          </a:xfrm>
          <a:prstGeom prst="rect">
            <a:avLst/>
          </a:prstGeom>
          <a:noFill/>
        </p:spPr>
        <p:txBody>
          <a:bodyPr wrap="square">
            <a:spAutoFit/>
          </a:bodyPr>
          <a:lstStyle/>
          <a:p>
            <a:r>
              <a:rPr lang="en-US" altLang="en-US" sz="1400" dirty="0"/>
              <a:t>                          </a:t>
            </a:r>
            <a:r>
              <a:rPr lang="en-US" altLang="en-US" sz="2000" dirty="0">
                <a:latin typeface="Times New Roman" panose="02020603050405020304" pitchFamily="18" charset="0"/>
                <a:cs typeface="Times New Roman" panose="02020603050405020304" pitchFamily="18" charset="0"/>
              </a:rPr>
              <a:t>  AUTOMATIC MUSIC GENERATION</a:t>
            </a:r>
            <a:endParaRPr lang="en-US" altLang="en-US" sz="2000" dirty="0">
              <a:latin typeface="Times New Roman" panose="02020603050405020304" pitchFamily="18" charset="0"/>
              <a:cs typeface="Times New Roman" panose="02020603050405020304" pitchFamily="18" charset="0"/>
            </a:endParaRPr>
          </a:p>
          <a:p>
            <a:r>
              <a:rPr lang="en-US" dirty="0"/>
              <a:t>Name Dhinakaran s</a:t>
            </a:r>
            <a:r>
              <a:rPr lang="en-US" sz="1400" dirty="0"/>
              <a:t>                    	Guide: </a:t>
            </a:r>
            <a:r>
              <a:rPr lang="en-US" sz="1400" dirty="0" err="1"/>
              <a:t>P</a:t>
            </a:r>
            <a:r>
              <a:rPr lang="en-US" dirty="0" err="1"/>
              <a:t>.Raja,Master</a:t>
            </a:r>
            <a:r>
              <a:rPr lang="en-US" dirty="0"/>
              <a:t> Trainer</a:t>
            </a:r>
            <a:endParaRPr lang="en-US" sz="1400" dirty="0"/>
          </a:p>
          <a:p>
            <a:endParaRPr lang="en-US" dirty="0"/>
          </a:p>
          <a:p>
            <a:r>
              <a:rPr lang="en-US" sz="1400" dirty="0"/>
              <a:t>NM-ID: 923821114006</a:t>
            </a:r>
            <a:endParaRPr lang="en-US" sz="1400" dirty="0"/>
          </a:p>
          <a:p>
            <a:endParaRPr lang="en-US" dirty="0"/>
          </a:p>
          <a:p>
            <a:r>
              <a:rPr lang="en-US" sz="1400" dirty="0"/>
              <a:t>E-Mail ID: karandhina813@gmail.com</a:t>
            </a: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106311" y="1106311"/>
            <a:ext cx="6778232" cy="4184650"/>
          </a:xfrm>
          <a:prstGeom prst="rect">
            <a:avLst/>
          </a:prstGeom>
          <a:noFill/>
        </p:spPr>
        <p:txBody>
          <a:bodyPr wrap="square" rtlCol="0">
            <a:spAutoFit/>
          </a:bodyPr>
          <a:lstStyle/>
          <a:p>
            <a:r>
              <a:rPr lang="en-US" altLang="en-US" sz="1800" dirty="0">
                <a:latin typeface="Times New Roman" panose="02020603050405020304" pitchFamily="18" charset="0"/>
                <a:cs typeface="Times New Roman" panose="02020603050405020304" pitchFamily="18" charset="0"/>
              </a:rPr>
              <a:t>The future scope of AI-based automatic music generation is vast and promising, given the rapid advancements in AI technologies and their integration into creative industries. Here are key areas where this technology is expected to grow:</a:t>
            </a:r>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Integration of Artificial Intelligence (AI) &amp; Machine Learning (ML)</a:t>
            </a:r>
            <a:endParaRPr lang="en-US"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6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Real-Time Analytics and Decision Making</a:t>
            </a:r>
            <a:endParaRPr lang="en-US"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6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Voice Search and Conversational Commerce</a:t>
            </a:r>
            <a:endParaRPr lang="en-US" sz="16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6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Blockchain for Transparency and Security</a:t>
            </a:r>
            <a:endParaRPr lang="en-US" sz="16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6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Integration of IoT (Internet of Things)</a:t>
            </a:r>
            <a:endParaRPr lang="en-US"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1600" b="1" dirty="0">
              <a:latin typeface="Times New Roman" panose="02020603050405020304" pitchFamily="18" charset="0"/>
              <a:cs typeface="Times New Roman" panose="02020603050405020304" pitchFamily="18" charset="0"/>
            </a:endParaRPr>
          </a:p>
          <a:p>
            <a:pPr marL="342900" indent="-342900">
              <a:buAutoNum type="arabicPeriod"/>
            </a:pPr>
            <a:endParaRPr lang="en-IN"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endParaRPr lang="en-US" sz="3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endParaRPr lang="en-US" sz="1800" dirty="0">
              <a:latin typeface="+mj-lt"/>
              <a:ea typeface="+mn-lt"/>
              <a:cs typeface="Arial" panose="020B060402020202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endParaRPr lang="en-US" sz="1800" dirty="0">
              <a:latin typeface="+mj-lt"/>
              <a:ea typeface="+mn-lt"/>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565795"/>
            <a:ext cx="8520600" cy="572700"/>
          </a:xfr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424" y="1138495"/>
            <a:ext cx="6883878" cy="3169285"/>
          </a:xfrm>
          <a:prstGeom prst="rect">
            <a:avLst/>
          </a:prstGeom>
          <a:noFill/>
        </p:spPr>
        <p:txBody>
          <a:bodyPr wrap="square" rtlCol="0">
            <a:spAutoFit/>
          </a:bodyPr>
          <a:lstStyle/>
          <a:p>
            <a:pPr algn="just"/>
            <a:r>
              <a:rPr lang="en-US" altLang="en-US" sz="2000" dirty="0">
                <a:latin typeface="Times New Roman" panose="02020603050405020304" pitchFamily="18" charset="0"/>
                <a:cs typeface="Times New Roman" panose="02020603050405020304" pitchFamily="18" charset="0"/>
              </a:rPr>
              <a:t>The Spotify Music Recommendation System aims to enhance music discovery by using machine learning to analyze and recommend songs based on user preferences. By employing the Spotify songs dataset, available through Kaggle, this system leverages K-Means clustering and cosine similarity to group songs by key audio features such as tempo, danceability, energy, loudness, and other musical characteristics. Once these clusters are created, songs within a cluster are assumed to share similarities in sound and style, making them suitable candidates for recommendations.</a:t>
            </a:r>
            <a:endParaRPr lang="en-US"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95022" y="1196622"/>
            <a:ext cx="7065567" cy="1753235"/>
          </a:xfrm>
          <a:prstGeom prst="rect">
            <a:avLst/>
          </a:prstGeom>
          <a:noFill/>
        </p:spPr>
        <p:txBody>
          <a:bodyPr wrap="square" rtlCol="0">
            <a:spAutoFit/>
          </a:bodyPr>
          <a:lstStyle/>
          <a:p>
            <a:pPr algn="just"/>
            <a:r>
              <a:rPr lang="en-US" altLang="en-US" sz="1800" dirty="0">
                <a:latin typeface="Times New Roman" panose="02020603050405020304" pitchFamily="18" charset="0"/>
                <a:cs typeface="Times New Roman" panose="02020603050405020304" pitchFamily="18" charset="0"/>
              </a:rPr>
              <a:t>Develop an intelligent system capable of generating original, coherent, and aesthetically pleasing music compositions across different genres, styles, and formats (e.g., melody, harmony, rhythm, and arrangement). The system should be able to create music that is both structurally sound and artistically creative, simulating the compositional process of human musicians.</a:t>
            </a:r>
            <a:endParaRPr lang="en-US"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983411" y="1242204"/>
            <a:ext cx="7021902" cy="4092575"/>
          </a:xfrm>
          <a:prstGeom prst="rect">
            <a:avLst/>
          </a:prstGeom>
          <a:noFill/>
        </p:spPr>
        <p:txBody>
          <a:bodyPr wrap="square" rtlCol="0">
            <a:spAutoFit/>
          </a:bodyPr>
          <a:lstStyle/>
          <a:p>
            <a:pPr algn="just"/>
            <a:r>
              <a:rPr lang="en-US" altLang="en-US" sz="2000" dirty="0">
                <a:latin typeface="Times New Roman" panose="02020603050405020304" pitchFamily="18" charset="0"/>
                <a:cs typeface="Times New Roman" panose="02020603050405020304" pitchFamily="18" charset="0"/>
              </a:rPr>
              <a:t>An AI-based automatic music generation solution involves designing a system that can compose music autonomously based on user input, predefined parameters, or complete creative freedom. Here's a proposed solution</a:t>
            </a:r>
            <a:endParaRPr lang="en-US" alt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altLang="en-US" sz="2000" dirty="0">
                <a:latin typeface="Times New Roman" panose="02020603050405020304" pitchFamily="18" charset="0"/>
                <a:cs typeface="Times New Roman" panose="02020603050405020304" pitchFamily="18" charset="0"/>
              </a:rPr>
              <a:t> Problem Statement</a:t>
            </a:r>
            <a:endParaRPr lang="en-US" altLang="en-US" sz="2000" dirty="0">
              <a:latin typeface="Times New Roman" panose="02020603050405020304" pitchFamily="18" charset="0"/>
              <a:cs typeface="Times New Roman" panose="02020603050405020304" pitchFamily="18" charset="0"/>
            </a:endParaRPr>
          </a:p>
          <a:p>
            <a:pPr algn="just"/>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2000" dirty="0">
                <a:latin typeface="Times New Roman" panose="02020603050405020304" pitchFamily="18" charset="0"/>
                <a:cs typeface="Times New Roman" panose="02020603050405020304" pitchFamily="18" charset="0"/>
              </a:rPr>
              <a:t>Design an AI model that generates music that is:</a:t>
            </a:r>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2000" dirty="0">
                <a:latin typeface="Times New Roman" panose="02020603050405020304" pitchFamily="18" charset="0"/>
                <a:cs typeface="Times New Roman" panose="02020603050405020304" pitchFamily="18" charset="0"/>
              </a:rPr>
              <a:t>Stylistically consistent (e.g., classical, jazz, EDM, etc.)</a:t>
            </a:r>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2000" dirty="0">
                <a:latin typeface="Times New Roman" panose="02020603050405020304" pitchFamily="18" charset="0"/>
                <a:cs typeface="Times New Roman" panose="02020603050405020304" pitchFamily="18" charset="0"/>
              </a:rPr>
              <a:t>Adaptable to user preferences (e.g., mood, tempo, or instruments)</a:t>
            </a:r>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endParaRPr lang="en-US"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endParaRPr lang="en-US" sz="2400" b="1">
              <a:solidFill>
                <a:srgbClr val="002060"/>
              </a:solidFill>
              <a:latin typeface="Arial" panose="020B0604020202020204" pitchFamily="34" charset="0"/>
              <a:cs typeface="Arial" panose="020B0604020202020204" pitchFamily="34" charset="0"/>
            </a:endParaRPr>
          </a:p>
        </p:txBody>
      </p:sp>
      <p:sp>
        <p:nvSpPr>
          <p:cNvPr id="2" name="TextBox 1"/>
          <p:cNvSpPr txBox="1"/>
          <p:nvPr/>
        </p:nvSpPr>
        <p:spPr>
          <a:xfrm>
            <a:off x="1049867" y="1162756"/>
            <a:ext cx="6886435" cy="2830195"/>
          </a:xfrm>
          <a:prstGeom prst="rect">
            <a:avLst/>
          </a:prstGeom>
          <a:noFill/>
        </p:spPr>
        <p:txBody>
          <a:bodyPr wrap="square" rtlCol="0">
            <a:spAutoFit/>
          </a:bodyPr>
          <a:lstStyle/>
          <a:p>
            <a:r>
              <a:rPr lang="en-US" altLang="en-US" sz="1800" dirty="0">
                <a:latin typeface="Times New Roman" panose="02020603050405020304" pitchFamily="18" charset="0"/>
                <a:cs typeface="Times New Roman" panose="02020603050405020304" pitchFamily="18" charset="0"/>
              </a:rPr>
              <a:t>Here’s a proposed system architecture for an AI-based automatic music generation solution:</a:t>
            </a:r>
            <a:endParaRPr lang="en-US" altLang="en-US" sz="1800" dirty="0">
              <a:latin typeface="Times New Roman" panose="02020603050405020304" pitchFamily="18" charset="0"/>
              <a:cs typeface="Times New Roman" panose="02020603050405020304" pitchFamily="18" charset="0"/>
            </a:endParaRPr>
          </a:p>
          <a:p>
            <a:endParaRPr lang="en-US" altLang="en-US" sz="16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Sources</a:t>
            </a:r>
            <a:endParaRPr lang="en-US" sz="1800" dirty="0">
              <a:latin typeface="Times New Roman" panose="02020603050405020304" pitchFamily="18" charset="0"/>
              <a:cs typeface="Times New Roman" panose="02020603050405020304" pitchFamily="18" charset="0"/>
            </a:endParaRPr>
          </a:p>
          <a:p>
            <a:pPr marL="342900" indent="-342900">
              <a:buAutoNum type="arabicPeriod"/>
            </a:pPr>
            <a:endParaRPr lang="en-US"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Ingestion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Storage Layer</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Data Processing &amp; Transformation Layer</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6" name="WhatsApp Video 2024-11-18 at 11.31.11 AM">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524000" y="857250"/>
            <a:ext cx="6096000" cy="3429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195" y="1154430"/>
            <a:ext cx="7194550" cy="3684905"/>
          </a:xfrm>
          <a:prstGeom prst="rect">
            <a:avLst/>
          </a:prstGeom>
          <a:noFill/>
        </p:spPr>
        <p:txBody>
          <a:bodyPr wrap="square" rtlCol="0">
            <a:noAutofit/>
          </a:bodyPr>
          <a:lstStyle/>
          <a:p>
            <a:pPr algn="just"/>
            <a:r>
              <a:rPr lang="en-US" altLang="en-US" sz="2200" dirty="0">
                <a:latin typeface="Times New Roman" panose="02020603050405020304" pitchFamily="18" charset="0"/>
                <a:cs typeface="Times New Roman" panose="02020603050405020304" pitchFamily="18" charset="0"/>
              </a:rPr>
              <a:t>Automatic music generation has made significant strides in recent years, leveraging advanced machine learning models such as RNNs (LSTMs), Transformers, and Variational Autoencoders (VAEs). These models have shown the ability to generate novel and coherent musical compositions in a variety of styles, from classical to jazz, and even experimental genres. However, despite these advancements, several challenges remain in creating systems that consistently generate high-quality, emotionally engaging, and musically complex pieces.</a:t>
            </a:r>
            <a:endParaRPr lang="en-US" altLang="en-US" sz="2200" dirty="0">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2.xml><?xml version="1.0" encoding="utf-8"?>
<ds:datastoreItem xmlns:ds="http://schemas.openxmlformats.org/officeDocument/2006/customXml" ds:itemID="{82B6CD32-2537-46E7-8CC3-A58D44622414}">
  <ds:schemaRefs/>
</ds:datastoreItem>
</file>

<file path=customXml/itemProps3.xml><?xml version="1.0" encoding="utf-8"?>
<ds:datastoreItem xmlns:ds="http://schemas.openxmlformats.org/officeDocument/2006/customXml" ds:itemID="{3706AB80-2608-47D7-8AC8-FA6BC8A9B27C}">
  <ds:schemaRefs/>
</ds:datastoreItem>
</file>

<file path=customXml/itemProps4.xml><?xml version="1.0" encoding="utf-8"?>
<ds:datastoreItem xmlns:ds="http://schemas.openxmlformats.org/officeDocument/2006/customXml" ds:itemID="{A6559A34-456E-49A1-8157-9E3D18BFAD36}">
  <ds:schemaRefs/>
</ds:datastoreItem>
</file>

<file path=docProps/app.xml><?xml version="1.0" encoding="utf-8"?>
<Properties xmlns="http://schemas.openxmlformats.org/officeDocument/2006/extended-properties" xmlns:vt="http://schemas.openxmlformats.org/officeDocument/2006/docPropsVTypes">
  <TotalTime>0</TotalTime>
  <Words>3034</Words>
  <Application>WPS Presentation</Application>
  <PresentationFormat>On-screen Show (16:9)</PresentationFormat>
  <Paragraphs>80</Paragraphs>
  <Slides>11</Slides>
  <Notes>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Live Demo of Project</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Sheik Ahamed</cp:lastModifiedBy>
  <cp:revision>9</cp:revision>
  <dcterms:created xsi:type="dcterms:W3CDTF">2024-11-18T08:51:04Z</dcterms:created>
  <dcterms:modified xsi:type="dcterms:W3CDTF">2024-11-18T09:15:04Z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3DDA34DA423B4EC5935DB75B227E8213_13</vt:lpwstr>
  </property>
  <property fmtid="{D5CDD505-2E9C-101B-9397-08002B2CF9AE}" pid="11" name="KSOProductBuildVer">
    <vt:lpwstr>1033-12.2.0.18911</vt:lpwstr>
  </property>
</Properties>
</file>

<file path=docProps/thumbnail.jpeg>
</file>